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0" r:id="rId7"/>
    <p:sldId id="261" r:id="rId8"/>
    <p:sldId id="262" r:id="rId9"/>
    <p:sldId id="263" r:id="rId10"/>
    <p:sldId id="264"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5426F1A9-2552-4BB5-B0AF-40C99A6912A1}" type="datetimeFigureOut">
              <a:rPr lang="en-CA" smtClean="0"/>
              <a:t>24/04/2014</a:t>
            </a:fld>
            <a:endParaRPr lang="en-CA"/>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15D9E02F-9308-4A6A-B80D-5E9D7325082C}" type="slidenum">
              <a:rPr lang="en-CA" smtClean="0"/>
              <a:t>‹#›</a:t>
            </a:fld>
            <a:endParaRPr lang="en-CA"/>
          </a:p>
        </p:txBody>
      </p:sp>
      <p:sp>
        <p:nvSpPr>
          <p:cNvPr id="15" name="Footer Placeholder 14"/>
          <p:cNvSpPr>
            <a:spLocks noGrp="1"/>
          </p:cNvSpPr>
          <p:nvPr>
            <p:ph type="ftr" sz="quarter" idx="12"/>
          </p:nvPr>
        </p:nvSpPr>
        <p:spPr>
          <a:xfrm>
            <a:off x="3581400" y="6296248"/>
            <a:ext cx="2820987" cy="152400"/>
          </a:xfrm>
        </p:spPr>
        <p:txBody>
          <a:bodyPr/>
          <a:lstStyle/>
          <a:p>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426F1A9-2552-4BB5-B0AF-40C99A6912A1}" type="datetimeFigureOut">
              <a:rPr lang="en-CA" smtClean="0"/>
              <a:t>24/04/2014</a:t>
            </a:fld>
            <a:endParaRPr lang="en-CA"/>
          </a:p>
        </p:txBody>
      </p:sp>
      <p:sp>
        <p:nvSpPr>
          <p:cNvPr id="14" name="Slide Number Placeholder 13"/>
          <p:cNvSpPr>
            <a:spLocks noGrp="1"/>
          </p:cNvSpPr>
          <p:nvPr>
            <p:ph type="sldNum" sz="quarter" idx="11"/>
          </p:nvPr>
        </p:nvSpPr>
        <p:spPr/>
        <p:txBody>
          <a:bodyPr/>
          <a:lstStyle/>
          <a:p>
            <a:fld id="{15D9E02F-9308-4A6A-B80D-5E9D7325082C}"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426F1A9-2552-4BB5-B0AF-40C99A6912A1}" type="datetimeFigureOut">
              <a:rPr lang="en-CA" smtClean="0"/>
              <a:t>24/04/2014</a:t>
            </a:fld>
            <a:endParaRPr lang="en-CA"/>
          </a:p>
        </p:txBody>
      </p:sp>
      <p:sp>
        <p:nvSpPr>
          <p:cNvPr id="14" name="Slide Number Placeholder 13"/>
          <p:cNvSpPr>
            <a:spLocks noGrp="1"/>
          </p:cNvSpPr>
          <p:nvPr>
            <p:ph type="sldNum" sz="quarter" idx="11"/>
          </p:nvPr>
        </p:nvSpPr>
        <p:spPr/>
        <p:txBody>
          <a:bodyPr/>
          <a:lstStyle/>
          <a:p>
            <a:fld id="{15D9E02F-9308-4A6A-B80D-5E9D7325082C}"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5426F1A9-2552-4BB5-B0AF-40C99A6912A1}" type="datetimeFigureOut">
              <a:rPr lang="en-CA" smtClean="0"/>
              <a:t>24/04/2014</a:t>
            </a:fld>
            <a:endParaRPr lang="en-CA"/>
          </a:p>
        </p:txBody>
      </p:sp>
      <p:sp>
        <p:nvSpPr>
          <p:cNvPr id="11" name="Slide Number Placeholder 10"/>
          <p:cNvSpPr>
            <a:spLocks noGrp="1"/>
          </p:cNvSpPr>
          <p:nvPr>
            <p:ph type="sldNum" sz="quarter" idx="11"/>
          </p:nvPr>
        </p:nvSpPr>
        <p:spPr/>
        <p:txBody>
          <a:bodyPr/>
          <a:lstStyle/>
          <a:p>
            <a:fld id="{15D9E02F-9308-4A6A-B80D-5E9D7325082C}" type="slidenum">
              <a:rPr lang="en-CA" smtClean="0"/>
              <a:t>‹#›</a:t>
            </a:fld>
            <a:endParaRPr lang="en-CA"/>
          </a:p>
        </p:txBody>
      </p:sp>
      <p:sp>
        <p:nvSpPr>
          <p:cNvPr id="12" name="Footer Placeholder 11"/>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5426F1A9-2552-4BB5-B0AF-40C99A6912A1}" type="datetimeFigureOut">
              <a:rPr lang="en-CA" smtClean="0"/>
              <a:t>24/04/2014</a:t>
            </a:fld>
            <a:endParaRPr lang="en-CA"/>
          </a:p>
        </p:txBody>
      </p:sp>
      <p:sp>
        <p:nvSpPr>
          <p:cNvPr id="13" name="Slide Number Placeholder 12"/>
          <p:cNvSpPr>
            <a:spLocks noGrp="1"/>
          </p:cNvSpPr>
          <p:nvPr>
            <p:ph type="sldNum" sz="quarter" idx="11"/>
          </p:nvPr>
        </p:nvSpPr>
        <p:spPr>
          <a:xfrm>
            <a:off x="4116388" y="6400800"/>
            <a:ext cx="533400" cy="152400"/>
          </a:xfrm>
        </p:spPr>
        <p:txBody>
          <a:bodyPr/>
          <a:lstStyle/>
          <a:p>
            <a:fld id="{15D9E02F-9308-4A6A-B80D-5E9D7325082C}" type="slidenum">
              <a:rPr lang="en-CA" smtClean="0"/>
              <a:t>‹#›</a:t>
            </a:fld>
            <a:endParaRPr lang="en-CA"/>
          </a:p>
        </p:txBody>
      </p:sp>
      <p:sp>
        <p:nvSpPr>
          <p:cNvPr id="14" name="Footer Placeholder 13"/>
          <p:cNvSpPr>
            <a:spLocks noGrp="1"/>
          </p:cNvSpPr>
          <p:nvPr>
            <p:ph type="ftr" sz="quarter" idx="12"/>
          </p:nvPr>
        </p:nvSpPr>
        <p:spPr>
          <a:xfrm>
            <a:off x="838200" y="6296248"/>
            <a:ext cx="2820987" cy="152400"/>
          </a:xfrm>
        </p:spPr>
        <p:txBody>
          <a:bodyPr/>
          <a:lstStyle/>
          <a:p>
            <a:endParaRPr lang="en-CA"/>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5426F1A9-2552-4BB5-B0AF-40C99A6912A1}" type="datetimeFigureOut">
              <a:rPr lang="en-CA" smtClean="0"/>
              <a:t>24/04/2014</a:t>
            </a:fld>
            <a:endParaRPr lang="en-CA"/>
          </a:p>
        </p:txBody>
      </p:sp>
      <p:sp>
        <p:nvSpPr>
          <p:cNvPr id="13" name="Slide Number Placeholder 12"/>
          <p:cNvSpPr>
            <a:spLocks noGrp="1"/>
          </p:cNvSpPr>
          <p:nvPr>
            <p:ph type="sldNum" sz="quarter" idx="11"/>
          </p:nvPr>
        </p:nvSpPr>
        <p:spPr/>
        <p:txBody>
          <a:bodyPr/>
          <a:lstStyle/>
          <a:p>
            <a:fld id="{15D9E02F-9308-4A6A-B80D-5E9D7325082C}"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5426F1A9-2552-4BB5-B0AF-40C99A6912A1}" type="datetimeFigureOut">
              <a:rPr lang="en-CA" smtClean="0"/>
              <a:t>24/04/2014</a:t>
            </a:fld>
            <a:endParaRPr lang="en-CA"/>
          </a:p>
        </p:txBody>
      </p:sp>
      <p:sp>
        <p:nvSpPr>
          <p:cNvPr id="14" name="Slide Number Placeholder 13"/>
          <p:cNvSpPr>
            <a:spLocks noGrp="1"/>
          </p:cNvSpPr>
          <p:nvPr>
            <p:ph type="sldNum" sz="quarter" idx="11"/>
          </p:nvPr>
        </p:nvSpPr>
        <p:spPr/>
        <p:txBody>
          <a:bodyPr/>
          <a:lstStyle/>
          <a:p>
            <a:fld id="{15D9E02F-9308-4A6A-B80D-5E9D7325082C}" type="slidenum">
              <a:rPr lang="en-CA" smtClean="0"/>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5426F1A9-2552-4BB5-B0AF-40C99A6912A1}" type="datetimeFigureOut">
              <a:rPr lang="en-CA" smtClean="0"/>
              <a:t>24/04/2014</a:t>
            </a:fld>
            <a:endParaRPr lang="en-CA"/>
          </a:p>
        </p:txBody>
      </p:sp>
      <p:sp>
        <p:nvSpPr>
          <p:cNvPr id="10" name="Slide Number Placeholder 9"/>
          <p:cNvSpPr>
            <a:spLocks noGrp="1"/>
          </p:cNvSpPr>
          <p:nvPr>
            <p:ph type="sldNum" sz="quarter" idx="11"/>
          </p:nvPr>
        </p:nvSpPr>
        <p:spPr/>
        <p:txBody>
          <a:bodyPr/>
          <a:lstStyle/>
          <a:p>
            <a:fld id="{15D9E02F-9308-4A6A-B80D-5E9D7325082C}" type="slidenum">
              <a:rPr lang="en-CA" smtClean="0"/>
              <a:t>‹#›</a:t>
            </a:fld>
            <a:endParaRPr lang="en-CA"/>
          </a:p>
        </p:txBody>
      </p:sp>
      <p:sp>
        <p:nvSpPr>
          <p:cNvPr id="11" name="Footer Placeholder 10"/>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426F1A9-2552-4BB5-B0AF-40C99A6912A1}" type="datetimeFigureOut">
              <a:rPr lang="en-CA" smtClean="0"/>
              <a:t>24/04/2014</a:t>
            </a:fld>
            <a:endParaRPr lang="en-CA"/>
          </a:p>
        </p:txBody>
      </p:sp>
      <p:sp>
        <p:nvSpPr>
          <p:cNvPr id="9" name="Slide Number Placeholder 8"/>
          <p:cNvSpPr>
            <a:spLocks noGrp="1"/>
          </p:cNvSpPr>
          <p:nvPr>
            <p:ph type="sldNum" sz="quarter" idx="11"/>
          </p:nvPr>
        </p:nvSpPr>
        <p:spPr/>
        <p:txBody>
          <a:bodyPr/>
          <a:lstStyle/>
          <a:p>
            <a:fld id="{15D9E02F-9308-4A6A-B80D-5E9D7325082C}"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5426F1A9-2552-4BB5-B0AF-40C99A6912A1}" type="datetimeFigureOut">
              <a:rPr lang="en-CA" smtClean="0"/>
              <a:t>24/04/2014</a:t>
            </a:fld>
            <a:endParaRPr lang="en-CA"/>
          </a:p>
        </p:txBody>
      </p:sp>
      <p:sp>
        <p:nvSpPr>
          <p:cNvPr id="16" name="Slide Number Placeholder 15"/>
          <p:cNvSpPr>
            <a:spLocks noGrp="1"/>
          </p:cNvSpPr>
          <p:nvPr>
            <p:ph type="sldNum" sz="quarter" idx="11"/>
          </p:nvPr>
        </p:nvSpPr>
        <p:spPr/>
        <p:txBody>
          <a:bodyPr/>
          <a:lstStyle/>
          <a:p>
            <a:fld id="{15D9E02F-9308-4A6A-B80D-5E9D7325082C}"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5426F1A9-2552-4BB5-B0AF-40C99A6912A1}" type="datetimeFigureOut">
              <a:rPr lang="en-CA" smtClean="0"/>
              <a:t>24/04/2014</a:t>
            </a:fld>
            <a:endParaRPr lang="en-CA"/>
          </a:p>
        </p:txBody>
      </p:sp>
      <p:sp>
        <p:nvSpPr>
          <p:cNvPr id="17" name="Slide Number Placeholder 16"/>
          <p:cNvSpPr>
            <a:spLocks noGrp="1"/>
          </p:cNvSpPr>
          <p:nvPr>
            <p:ph type="sldNum" sz="quarter" idx="11"/>
          </p:nvPr>
        </p:nvSpPr>
        <p:spPr/>
        <p:txBody>
          <a:bodyPr/>
          <a:lstStyle/>
          <a:p>
            <a:fld id="{15D9E02F-9308-4A6A-B80D-5E9D7325082C}" type="slidenum">
              <a:rPr lang="en-CA" smtClean="0"/>
              <a:t>‹#›</a:t>
            </a:fld>
            <a:endParaRPr lang="en-CA"/>
          </a:p>
        </p:txBody>
      </p:sp>
      <p:sp>
        <p:nvSpPr>
          <p:cNvPr id="18" name="Footer Placeholder 17"/>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15D9E02F-9308-4A6A-B80D-5E9D7325082C}" type="slidenum">
              <a:rPr lang="en-CA" smtClean="0"/>
              <a:t>‹#›</a:t>
            </a:fld>
            <a:endParaRPr lang="en-CA"/>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5426F1A9-2552-4BB5-B0AF-40C99A6912A1}" type="datetimeFigureOut">
              <a:rPr lang="en-CA" smtClean="0"/>
              <a:t>24/04/2014</a:t>
            </a:fld>
            <a:endParaRPr lang="en-CA"/>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hyperlink" Target="mailto:alan.duthie@myfmradio.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Presented to: Joe Smith </a:t>
            </a:r>
          </a:p>
          <a:p>
            <a:r>
              <a:rPr lang="en-CA" dirty="0" smtClean="0"/>
              <a:t>Presented by: Alan </a:t>
            </a:r>
            <a:r>
              <a:rPr lang="en-CA" dirty="0" err="1" smtClean="0"/>
              <a:t>Duthie</a:t>
            </a:r>
            <a:endParaRPr lang="en-CA" dirty="0" smtClean="0"/>
          </a:p>
          <a:p>
            <a:r>
              <a:rPr lang="en-CA" dirty="0" smtClean="0"/>
              <a:t>April 24, 2014</a:t>
            </a:r>
            <a:endParaRPr lang="en-CA" dirty="0"/>
          </a:p>
        </p:txBody>
      </p:sp>
      <p:sp>
        <p:nvSpPr>
          <p:cNvPr id="2" name="Title 1"/>
          <p:cNvSpPr>
            <a:spLocks noGrp="1"/>
          </p:cNvSpPr>
          <p:nvPr>
            <p:ph type="title"/>
          </p:nvPr>
        </p:nvSpPr>
        <p:spPr/>
        <p:txBody>
          <a:bodyPr/>
          <a:lstStyle/>
          <a:p>
            <a:r>
              <a:rPr lang="en-CA" dirty="0" smtClean="0"/>
              <a:t>A Custom Advertising Proposal</a:t>
            </a:r>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558" y="5373216"/>
            <a:ext cx="1327473" cy="1322163"/>
          </a:xfrm>
          <a:prstGeom prst="rect">
            <a:avLst/>
          </a:prstGeom>
        </p:spPr>
      </p:pic>
      <p:pic>
        <p:nvPicPr>
          <p:cNvPr id="1028" name="Picture 4" descr="http://www.abctireandrepair.com/wp-content/uploads/2011/12/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772625"/>
            <a:ext cx="5715000" cy="85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660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9700" y="260648"/>
            <a:ext cx="2819400" cy="5715000"/>
          </a:xfrm>
        </p:spPr>
        <p:txBody>
          <a:bodyPr/>
          <a:lstStyle/>
          <a:p>
            <a:r>
              <a:rPr lang="en-CA" dirty="0" smtClean="0"/>
              <a:t>ROI.</a:t>
            </a:r>
            <a:endParaRPr lang="en-CA" dirty="0"/>
          </a:p>
        </p:txBody>
      </p:sp>
      <p:graphicFrame>
        <p:nvGraphicFramePr>
          <p:cNvPr id="5" name="Object 4"/>
          <p:cNvGraphicFramePr>
            <a:graphicFrameLocks noChangeAspect="1"/>
          </p:cNvGraphicFramePr>
          <p:nvPr>
            <p:extLst>
              <p:ext uri="{D42A27DB-BD31-4B8C-83A1-F6EECF244321}">
                <p14:modId xmlns:p14="http://schemas.microsoft.com/office/powerpoint/2010/main" val="1055501617"/>
              </p:ext>
            </p:extLst>
          </p:nvPr>
        </p:nvGraphicFramePr>
        <p:xfrm>
          <a:off x="1907704" y="764704"/>
          <a:ext cx="6891338" cy="5322888"/>
        </p:xfrm>
        <a:graphic>
          <a:graphicData uri="http://schemas.openxmlformats.org/presentationml/2006/ole">
            <mc:AlternateContent xmlns:mc="http://schemas.openxmlformats.org/markup-compatibility/2006">
              <mc:Choice xmlns:v="urn:schemas-microsoft-com:vml" Requires="v">
                <p:oleObj spid="_x0000_s1030" name="Document" r:id="rId3" imgW="6891476" imgH="5323450" progId="Word.Document.12">
                  <p:embed/>
                </p:oleObj>
              </mc:Choice>
              <mc:Fallback>
                <p:oleObj name="Document" r:id="rId3" imgW="6891476" imgH="5323450" progId="Word.Document.12">
                  <p:embed/>
                  <p:pic>
                    <p:nvPicPr>
                      <p:cNvPr id="0" name=""/>
                      <p:cNvPicPr/>
                      <p:nvPr/>
                    </p:nvPicPr>
                    <p:blipFill>
                      <a:blip r:embed="rId4"/>
                      <a:stretch>
                        <a:fillRect/>
                      </a:stretch>
                    </p:blipFill>
                    <p:spPr>
                      <a:xfrm>
                        <a:off x="1907704" y="764704"/>
                        <a:ext cx="6891338" cy="5322888"/>
                      </a:xfrm>
                      <a:prstGeom prst="rect">
                        <a:avLst/>
                      </a:prstGeom>
                    </p:spPr>
                  </p:pic>
                </p:oleObj>
              </mc:Fallback>
            </mc:AlternateContent>
          </a:graphicData>
        </a:graphic>
      </p:graphicFrame>
    </p:spTree>
    <p:extLst>
      <p:ext uri="{BB962C8B-B14F-4D97-AF65-F5344CB8AC3E}">
        <p14:creationId xmlns:p14="http://schemas.microsoft.com/office/powerpoint/2010/main" val="3793180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76056" y="425677"/>
            <a:ext cx="3657600" cy="5714999"/>
          </a:xfrm>
        </p:spPr>
        <p:txBody>
          <a:bodyPr/>
          <a:lstStyle/>
          <a:p>
            <a:r>
              <a:rPr lang="en-CA" dirty="0" smtClean="0"/>
              <a:t>Me: Alan </a:t>
            </a:r>
            <a:r>
              <a:rPr lang="en-CA" dirty="0" err="1" smtClean="0"/>
              <a:t>Duthie</a:t>
            </a:r>
            <a:r>
              <a:rPr lang="en-CA" dirty="0" smtClean="0"/>
              <a:t>, General Sales Manager (</a:t>
            </a:r>
            <a:r>
              <a:rPr lang="en-CA" dirty="0" smtClean="0">
                <a:hlinkClick r:id="rId2"/>
              </a:rPr>
              <a:t>alan.duthie@myfmradio.ca</a:t>
            </a:r>
            <a:r>
              <a:rPr lang="en-CA" dirty="0" smtClean="0"/>
              <a:t>)</a:t>
            </a:r>
          </a:p>
          <a:p>
            <a:endParaRPr lang="en-CA" dirty="0" smtClean="0"/>
          </a:p>
          <a:p>
            <a:r>
              <a:rPr lang="en-CA" dirty="0" smtClean="0"/>
              <a:t>Jeff </a:t>
            </a:r>
            <a:r>
              <a:rPr lang="en-CA" dirty="0" err="1" smtClean="0"/>
              <a:t>Degraw</a:t>
            </a:r>
            <a:r>
              <a:rPr lang="en-CA" dirty="0" smtClean="0"/>
              <a:t>, VP Sales</a:t>
            </a:r>
          </a:p>
          <a:p>
            <a:endParaRPr lang="en-CA" dirty="0" smtClean="0"/>
          </a:p>
          <a:p>
            <a:r>
              <a:rPr lang="en-CA" dirty="0" smtClean="0"/>
              <a:t>Jon Pole, President</a:t>
            </a:r>
          </a:p>
          <a:p>
            <a:endParaRPr lang="en-CA" dirty="0" smtClean="0"/>
          </a:p>
          <a:p>
            <a:r>
              <a:rPr lang="en-CA" dirty="0" smtClean="0"/>
              <a:t>Sean Anderson,  Director of Creative and Production Services</a:t>
            </a:r>
          </a:p>
          <a:p>
            <a:endParaRPr lang="en-CA" dirty="0" smtClean="0"/>
          </a:p>
          <a:p>
            <a:r>
              <a:rPr lang="en-CA" dirty="0" smtClean="0"/>
              <a:t>Marg Tubman, Group Administrator</a:t>
            </a:r>
            <a:endParaRPr lang="en-CA" dirty="0"/>
          </a:p>
        </p:txBody>
      </p:sp>
      <p:sp>
        <p:nvSpPr>
          <p:cNvPr id="3" name="Title 2"/>
          <p:cNvSpPr>
            <a:spLocks noGrp="1"/>
          </p:cNvSpPr>
          <p:nvPr>
            <p:ph type="title"/>
          </p:nvPr>
        </p:nvSpPr>
        <p:spPr>
          <a:xfrm>
            <a:off x="683568" y="450503"/>
            <a:ext cx="2819400" cy="5715000"/>
          </a:xfrm>
        </p:spPr>
        <p:txBody>
          <a:bodyPr/>
          <a:lstStyle/>
          <a:p>
            <a:pPr algn="l"/>
            <a:r>
              <a:rPr lang="en-CA" dirty="0" smtClean="0"/>
              <a:t>The Team.</a:t>
            </a:r>
            <a:endParaRPr lang="en-CA" dirty="0"/>
          </a:p>
        </p:txBody>
      </p:sp>
      <p:sp>
        <p:nvSpPr>
          <p:cNvPr id="4" name="TextBox 3"/>
          <p:cNvSpPr txBox="1"/>
          <p:nvPr/>
        </p:nvSpPr>
        <p:spPr>
          <a:xfrm>
            <a:off x="4896036" y="5903893"/>
            <a:ext cx="3672408" cy="523220"/>
          </a:xfrm>
          <a:prstGeom prst="rect">
            <a:avLst/>
          </a:prstGeom>
          <a:noFill/>
        </p:spPr>
        <p:txBody>
          <a:bodyPr wrap="square" rtlCol="0">
            <a:spAutoFit/>
          </a:bodyPr>
          <a:lstStyle/>
          <a:p>
            <a:r>
              <a:rPr lang="en-CA" sz="2800" dirty="0" smtClean="0">
                <a:latin typeface="+mj-lt"/>
              </a:rPr>
              <a:t>We’re all here to help!</a:t>
            </a:r>
            <a:endParaRPr lang="en-CA" sz="2800" dirty="0">
              <a:latin typeface="+mj-lt"/>
            </a:endParaRPr>
          </a:p>
        </p:txBody>
      </p:sp>
    </p:spTree>
    <p:extLst>
      <p:ext uri="{BB962C8B-B14F-4D97-AF65-F5344CB8AC3E}">
        <p14:creationId xmlns:p14="http://schemas.microsoft.com/office/powerpoint/2010/main" val="1897286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0" y="476672"/>
            <a:ext cx="3657600" cy="5714999"/>
          </a:xfrm>
        </p:spPr>
        <p:txBody>
          <a:bodyPr/>
          <a:lstStyle/>
          <a:p>
            <a:r>
              <a:rPr lang="en-CA" dirty="0" smtClean="0"/>
              <a:t>Start Date: May 5</a:t>
            </a:r>
            <a:r>
              <a:rPr lang="en-CA" baseline="30000" dirty="0" smtClean="0"/>
              <a:t>th</a:t>
            </a:r>
            <a:r>
              <a:rPr lang="en-CA" dirty="0" smtClean="0"/>
              <a:t>, 2014</a:t>
            </a:r>
          </a:p>
          <a:p>
            <a:r>
              <a:rPr lang="en-CA" dirty="0" smtClean="0"/>
              <a:t>End Date: May 3</a:t>
            </a:r>
            <a:r>
              <a:rPr lang="en-CA" baseline="30000" dirty="0" smtClean="0"/>
              <a:t>rd</a:t>
            </a:r>
            <a:r>
              <a:rPr lang="en-CA" dirty="0" smtClean="0"/>
              <a:t> , 2015</a:t>
            </a:r>
          </a:p>
          <a:p>
            <a:endParaRPr lang="en-CA" dirty="0"/>
          </a:p>
          <a:p>
            <a:r>
              <a:rPr lang="en-CA" dirty="0" smtClean="0"/>
              <a:t>Creative can change as needed, but at least every 8 to 10 weeks. All creative will be written and produced by myFM at no additional cost to ABC Tire &amp; Repair.</a:t>
            </a:r>
          </a:p>
          <a:p>
            <a:endParaRPr lang="en-CA" dirty="0"/>
          </a:p>
          <a:p>
            <a:r>
              <a:rPr lang="en-CA" dirty="0" smtClean="0"/>
              <a:t>Authorization: </a:t>
            </a:r>
          </a:p>
          <a:p>
            <a:endParaRPr lang="en-CA" dirty="0"/>
          </a:p>
          <a:p>
            <a:pPr marL="0" indent="0">
              <a:buNone/>
            </a:pPr>
            <a:r>
              <a:rPr lang="en-CA" dirty="0" smtClean="0"/>
              <a:t>__________________________</a:t>
            </a:r>
            <a:endParaRPr lang="en-CA" dirty="0"/>
          </a:p>
        </p:txBody>
      </p:sp>
      <p:sp>
        <p:nvSpPr>
          <p:cNvPr id="3" name="Title 2"/>
          <p:cNvSpPr>
            <a:spLocks noGrp="1"/>
          </p:cNvSpPr>
          <p:nvPr>
            <p:ph type="title"/>
          </p:nvPr>
        </p:nvSpPr>
        <p:spPr>
          <a:xfrm>
            <a:off x="395536" y="476672"/>
            <a:ext cx="2819400" cy="5715000"/>
          </a:xfrm>
        </p:spPr>
        <p:txBody>
          <a:bodyPr/>
          <a:lstStyle/>
          <a:p>
            <a:r>
              <a:rPr lang="en-CA" dirty="0" smtClean="0"/>
              <a:t>Getting Started.</a:t>
            </a:r>
            <a:endParaRPr lang="en-CA" dirty="0"/>
          </a:p>
        </p:txBody>
      </p:sp>
    </p:spTree>
    <p:extLst>
      <p:ext uri="{BB962C8B-B14F-4D97-AF65-F5344CB8AC3E}">
        <p14:creationId xmlns:p14="http://schemas.microsoft.com/office/powerpoint/2010/main" val="353912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7944" y="476672"/>
            <a:ext cx="3657600" cy="5714999"/>
          </a:xfrm>
        </p:spPr>
        <p:txBody>
          <a:bodyPr>
            <a:normAutofit/>
          </a:bodyPr>
          <a:lstStyle/>
          <a:p>
            <a:r>
              <a:rPr lang="en-CA" sz="2400" dirty="0" smtClean="0"/>
              <a:t>This custom advertising campaign is designed specifically to bring more new customers to ABC Tire and Repair, raise the profile of the shop and various lines of service, with the ultimate goal of increasing REVENUE.</a:t>
            </a:r>
            <a:endParaRPr lang="en-CA" sz="2400" dirty="0"/>
          </a:p>
        </p:txBody>
      </p:sp>
      <p:sp>
        <p:nvSpPr>
          <p:cNvPr id="3" name="Title 2"/>
          <p:cNvSpPr>
            <a:spLocks noGrp="1"/>
          </p:cNvSpPr>
          <p:nvPr>
            <p:ph type="title"/>
          </p:nvPr>
        </p:nvSpPr>
        <p:spPr>
          <a:xfrm>
            <a:off x="611560" y="476672"/>
            <a:ext cx="2819400" cy="5715000"/>
          </a:xfrm>
        </p:spPr>
        <p:txBody>
          <a:bodyPr>
            <a:normAutofit/>
          </a:bodyPr>
          <a:lstStyle/>
          <a:p>
            <a:pPr algn="l"/>
            <a:r>
              <a:rPr lang="en-CA" sz="4400" dirty="0" smtClean="0"/>
              <a:t>Results.</a:t>
            </a:r>
            <a:endParaRPr lang="en-CA" sz="4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013176"/>
            <a:ext cx="1804987"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8460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6016" y="404664"/>
            <a:ext cx="3657600" cy="5714999"/>
          </a:xfrm>
        </p:spPr>
        <p:txBody>
          <a:bodyPr>
            <a:normAutofit lnSpcReduction="10000"/>
          </a:bodyPr>
          <a:lstStyle/>
          <a:p>
            <a:r>
              <a:rPr lang="en-CA" dirty="0" smtClean="0"/>
              <a:t>ABC Tire and Repair has heritage but is primarily known as a tire shop</a:t>
            </a:r>
          </a:p>
          <a:p>
            <a:endParaRPr lang="en-CA" dirty="0" smtClean="0"/>
          </a:p>
          <a:p>
            <a:r>
              <a:rPr lang="en-CA" dirty="0"/>
              <a:t>ABC Tire and Repair is known to be fair and trusted in the marketplace</a:t>
            </a:r>
          </a:p>
          <a:p>
            <a:endParaRPr lang="en-CA" dirty="0" smtClean="0"/>
          </a:p>
          <a:p>
            <a:r>
              <a:rPr lang="en-CA" dirty="0" smtClean="0"/>
              <a:t>ABC Tire and Repair prides itself on Customer Service and attention to detail; you make sure customers know the truth about what their vehicle needs</a:t>
            </a:r>
          </a:p>
          <a:p>
            <a:endParaRPr lang="en-CA" dirty="0" smtClean="0"/>
          </a:p>
          <a:p>
            <a:r>
              <a:rPr lang="en-CA" dirty="0" smtClean="0"/>
              <a:t>ABC Tire and Repair offers free vehicle wash/detail when work takes full day</a:t>
            </a:r>
          </a:p>
          <a:p>
            <a:endParaRPr lang="en-CA" dirty="0" smtClean="0"/>
          </a:p>
          <a:p>
            <a:r>
              <a:rPr lang="en-CA" dirty="0" smtClean="0"/>
              <a:t>Strong competition in market from national chains</a:t>
            </a:r>
            <a:endParaRPr lang="en-CA" dirty="0"/>
          </a:p>
        </p:txBody>
      </p:sp>
      <p:sp>
        <p:nvSpPr>
          <p:cNvPr id="3" name="Title 2"/>
          <p:cNvSpPr>
            <a:spLocks noGrp="1"/>
          </p:cNvSpPr>
          <p:nvPr>
            <p:ph type="title"/>
          </p:nvPr>
        </p:nvSpPr>
        <p:spPr>
          <a:xfrm>
            <a:off x="683568" y="404664"/>
            <a:ext cx="2819400" cy="5715000"/>
          </a:xfrm>
        </p:spPr>
        <p:txBody>
          <a:bodyPr/>
          <a:lstStyle/>
          <a:p>
            <a:pPr algn="l"/>
            <a:r>
              <a:rPr lang="en-CA" dirty="0" smtClean="0"/>
              <a:t>Background.</a:t>
            </a:r>
            <a:endParaRPr lang="en-CA" dirty="0"/>
          </a:p>
        </p:txBody>
      </p:sp>
    </p:spTree>
    <p:extLst>
      <p:ext uri="{BB962C8B-B14F-4D97-AF65-F5344CB8AC3E}">
        <p14:creationId xmlns:p14="http://schemas.microsoft.com/office/powerpoint/2010/main" val="1188339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44008" y="476672"/>
            <a:ext cx="3657600" cy="5714999"/>
          </a:xfrm>
        </p:spPr>
        <p:txBody>
          <a:bodyPr/>
          <a:lstStyle/>
          <a:p>
            <a:r>
              <a:rPr lang="en-CA" dirty="0" smtClean="0"/>
              <a:t>ABC Tire and Repair currently operates with an annual advertising budget of $28,000 per year; budget is split amongst Print (50%), Outdoor (20%), Radio (15%) and Yellow Pages (15%)</a:t>
            </a:r>
          </a:p>
          <a:p>
            <a:pPr marL="0" indent="0">
              <a:buNone/>
            </a:pPr>
            <a:endParaRPr lang="en-CA" dirty="0" smtClean="0"/>
          </a:p>
          <a:p>
            <a:r>
              <a:rPr lang="en-CA" dirty="0" smtClean="0"/>
              <a:t>Current mix provides challenges with creative, </a:t>
            </a:r>
            <a:r>
              <a:rPr lang="en-CA" dirty="0" err="1" smtClean="0"/>
              <a:t>etc</a:t>
            </a:r>
            <a:r>
              <a:rPr lang="en-CA" dirty="0" smtClean="0"/>
              <a:t> and is beginning to stagnate in current marketplace</a:t>
            </a:r>
            <a:endParaRPr lang="en-CA" dirty="0"/>
          </a:p>
        </p:txBody>
      </p:sp>
      <p:sp>
        <p:nvSpPr>
          <p:cNvPr id="3" name="Title 2"/>
          <p:cNvSpPr>
            <a:spLocks noGrp="1"/>
          </p:cNvSpPr>
          <p:nvPr>
            <p:ph type="title"/>
          </p:nvPr>
        </p:nvSpPr>
        <p:spPr>
          <a:xfrm>
            <a:off x="387927" y="443346"/>
            <a:ext cx="2819400" cy="5715000"/>
          </a:xfrm>
        </p:spPr>
        <p:txBody>
          <a:bodyPr/>
          <a:lstStyle/>
          <a:p>
            <a:pPr algn="l"/>
            <a:r>
              <a:rPr lang="en-CA" dirty="0" smtClean="0"/>
              <a:t>Current Marketing Strategy.</a:t>
            </a:r>
            <a:endParaRPr lang="en-CA" dirty="0"/>
          </a:p>
        </p:txBody>
      </p:sp>
    </p:spTree>
    <p:extLst>
      <p:ext uri="{BB962C8B-B14F-4D97-AF65-F5344CB8AC3E}">
        <p14:creationId xmlns:p14="http://schemas.microsoft.com/office/powerpoint/2010/main" val="92521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8024" y="620688"/>
            <a:ext cx="3657600" cy="5714999"/>
          </a:xfrm>
        </p:spPr>
        <p:txBody>
          <a:bodyPr/>
          <a:lstStyle/>
          <a:p>
            <a:r>
              <a:rPr lang="en-CA" dirty="0" smtClean="0"/>
              <a:t>The Top 25% of Auto Service Shops have at least 5 service bays. </a:t>
            </a:r>
            <a:r>
              <a:rPr lang="en-CA" sz="1200" dirty="0" smtClean="0"/>
              <a:t>(Source: 2010 AIA Shop Survey)</a:t>
            </a:r>
          </a:p>
          <a:p>
            <a:endParaRPr lang="en-CA" sz="1200" dirty="0" smtClean="0"/>
          </a:p>
          <a:p>
            <a:pPr lvl="0">
              <a:buClr>
                <a:prstClr val="black">
                  <a:lumMod val="50000"/>
                  <a:lumOff val="50000"/>
                </a:prstClr>
              </a:buClr>
            </a:pPr>
            <a:r>
              <a:rPr lang="en-CA" dirty="0" smtClean="0"/>
              <a:t>Average Sale is $516 per visit </a:t>
            </a:r>
            <a:r>
              <a:rPr lang="en-CA" sz="1200" dirty="0">
                <a:solidFill>
                  <a:prstClr val="black">
                    <a:lumMod val="85000"/>
                  </a:prstClr>
                </a:solidFill>
              </a:rPr>
              <a:t>(Source: 2010 AIA Shop Survey</a:t>
            </a:r>
            <a:r>
              <a:rPr lang="en-CA" sz="1200" dirty="0" smtClean="0">
                <a:solidFill>
                  <a:prstClr val="black">
                    <a:lumMod val="85000"/>
                  </a:prstClr>
                </a:solidFill>
              </a:rPr>
              <a:t>)</a:t>
            </a:r>
          </a:p>
          <a:p>
            <a:pPr lvl="0">
              <a:buClr>
                <a:prstClr val="black">
                  <a:lumMod val="50000"/>
                  <a:lumOff val="50000"/>
                </a:prstClr>
              </a:buClr>
            </a:pPr>
            <a:endParaRPr lang="en-CA" sz="1200" dirty="0">
              <a:solidFill>
                <a:prstClr val="black">
                  <a:lumMod val="85000"/>
                </a:prstClr>
              </a:solidFill>
            </a:endParaRPr>
          </a:p>
          <a:p>
            <a:pPr lvl="0"/>
            <a:r>
              <a:rPr lang="en-US" dirty="0"/>
              <a:t>Of those adults 18+ who bought passenger car tires in the past year, 54.6% were men and 45.4% were women.  </a:t>
            </a:r>
            <a:r>
              <a:rPr lang="en-US" dirty="0" smtClean="0"/>
              <a:t>(</a:t>
            </a:r>
            <a:r>
              <a:rPr lang="en-US" sz="1200" dirty="0" smtClean="0"/>
              <a:t>Source</a:t>
            </a:r>
            <a:r>
              <a:rPr lang="en-US" sz="1200" dirty="0"/>
              <a:t>: </a:t>
            </a:r>
            <a:r>
              <a:rPr lang="en-US" sz="1200" dirty="0" err="1"/>
              <a:t>Mediamark</a:t>
            </a:r>
            <a:r>
              <a:rPr lang="en-US" sz="1200" dirty="0"/>
              <a:t> Research </a:t>
            </a:r>
            <a:r>
              <a:rPr lang="en-US" sz="1200" dirty="0" smtClean="0"/>
              <a:t>2005)</a:t>
            </a:r>
          </a:p>
          <a:p>
            <a:pPr lvl="0"/>
            <a:endParaRPr lang="en-US" sz="1200" dirty="0" smtClean="0"/>
          </a:p>
          <a:p>
            <a:r>
              <a:rPr lang="en-US" dirty="0"/>
              <a:t>According to a 2002 customer survey appearing in Professional </a:t>
            </a:r>
            <a:r>
              <a:rPr lang="en-US" dirty="0" err="1"/>
              <a:t>Carwashing</a:t>
            </a:r>
            <a:r>
              <a:rPr lang="en-US" dirty="0"/>
              <a:t> &amp; Detailing magazine, the five most important influences in selecting a quick-lube facility are (1) Convenience, (2) Friendly staff, (3) Confidence in the facility, (4) Fast service, and (5) Price. </a:t>
            </a:r>
            <a:r>
              <a:rPr lang="en-US" sz="1200" dirty="0" smtClean="0"/>
              <a:t> (Source</a:t>
            </a:r>
            <a:r>
              <a:rPr lang="en-US" sz="1200" dirty="0"/>
              <a:t>:  Professional </a:t>
            </a:r>
            <a:r>
              <a:rPr lang="en-US" sz="1200" dirty="0" err="1"/>
              <a:t>Carwashing</a:t>
            </a:r>
            <a:r>
              <a:rPr lang="en-US" sz="1200" dirty="0"/>
              <a:t> &amp; Detailing, </a:t>
            </a:r>
            <a:r>
              <a:rPr lang="en-US" sz="1200" dirty="0" smtClean="0"/>
              <a:t>2002)</a:t>
            </a:r>
            <a:endParaRPr lang="en-CA" sz="1200" dirty="0"/>
          </a:p>
          <a:p>
            <a:pPr lvl="0"/>
            <a:endParaRPr lang="en-CA" sz="1200" dirty="0" smtClean="0"/>
          </a:p>
          <a:p>
            <a:endParaRPr lang="en-CA" dirty="0"/>
          </a:p>
        </p:txBody>
      </p:sp>
      <p:sp>
        <p:nvSpPr>
          <p:cNvPr id="3" name="Title 2"/>
          <p:cNvSpPr>
            <a:spLocks noGrp="1"/>
          </p:cNvSpPr>
          <p:nvPr>
            <p:ph type="title"/>
          </p:nvPr>
        </p:nvSpPr>
        <p:spPr>
          <a:xfrm>
            <a:off x="683568" y="476672"/>
            <a:ext cx="2819400" cy="5715000"/>
          </a:xfrm>
        </p:spPr>
        <p:txBody>
          <a:bodyPr/>
          <a:lstStyle/>
          <a:p>
            <a:pPr algn="l"/>
            <a:r>
              <a:rPr lang="en-CA" dirty="0" smtClean="0"/>
              <a:t>Research.</a:t>
            </a:r>
            <a:endParaRPr lang="en-CA" dirty="0"/>
          </a:p>
        </p:txBody>
      </p:sp>
    </p:spTree>
    <p:extLst>
      <p:ext uri="{BB962C8B-B14F-4D97-AF65-F5344CB8AC3E}">
        <p14:creationId xmlns:p14="http://schemas.microsoft.com/office/powerpoint/2010/main" val="4131271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8024" y="404664"/>
            <a:ext cx="3657600" cy="5714999"/>
          </a:xfrm>
        </p:spPr>
        <p:txBody>
          <a:bodyPr>
            <a:normAutofit/>
          </a:bodyPr>
          <a:lstStyle/>
          <a:p>
            <a:r>
              <a:rPr lang="en-CA" dirty="0" smtClean="0"/>
              <a:t>The myFM audience is aligned directly with the target demographic for ABC Tire &amp; Repair</a:t>
            </a:r>
          </a:p>
          <a:p>
            <a:endParaRPr lang="en-CA" dirty="0" smtClean="0"/>
          </a:p>
          <a:p>
            <a:r>
              <a:rPr lang="en-CA" dirty="0" smtClean="0"/>
              <a:t>We cater to an audience of Adults between the ages of 25 and 54 who are inclined to support their local businesses over large national chains</a:t>
            </a:r>
          </a:p>
          <a:p>
            <a:endParaRPr lang="en-CA" dirty="0" smtClean="0"/>
          </a:p>
          <a:p>
            <a:r>
              <a:rPr lang="en-CA" dirty="0" smtClean="0"/>
              <a:t>Our listeners care about our community and the people and organizations within it</a:t>
            </a:r>
          </a:p>
          <a:p>
            <a:endParaRPr lang="en-CA" dirty="0" smtClean="0"/>
          </a:p>
          <a:p>
            <a:r>
              <a:rPr lang="en-CA" dirty="0" smtClean="0"/>
              <a:t>Radio is the constant medium and is the medium closest to point of sale in decision making</a:t>
            </a:r>
          </a:p>
          <a:p>
            <a:pPr marL="0" indent="0">
              <a:buNone/>
            </a:pPr>
            <a:endParaRPr lang="en-CA" dirty="0" smtClean="0"/>
          </a:p>
        </p:txBody>
      </p:sp>
      <p:sp>
        <p:nvSpPr>
          <p:cNvPr id="3" name="Title 2"/>
          <p:cNvSpPr>
            <a:spLocks noGrp="1"/>
          </p:cNvSpPr>
          <p:nvPr>
            <p:ph type="title"/>
          </p:nvPr>
        </p:nvSpPr>
        <p:spPr>
          <a:xfrm>
            <a:off x="683568" y="404664"/>
            <a:ext cx="2819400" cy="5715000"/>
          </a:xfrm>
        </p:spPr>
        <p:txBody>
          <a:bodyPr/>
          <a:lstStyle/>
          <a:p>
            <a:pPr algn="l"/>
            <a:r>
              <a:rPr lang="en-CA" dirty="0" smtClean="0"/>
              <a:t>You = me.</a:t>
            </a:r>
            <a:endParaRPr lang="en-CA" dirty="0"/>
          </a:p>
        </p:txBody>
      </p:sp>
    </p:spTree>
    <p:extLst>
      <p:ext uri="{BB962C8B-B14F-4D97-AF65-F5344CB8AC3E}">
        <p14:creationId xmlns:p14="http://schemas.microsoft.com/office/powerpoint/2010/main" val="3847476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1880" y="476672"/>
            <a:ext cx="5050904" cy="5996136"/>
          </a:xfrm>
        </p:spPr>
        <p:txBody>
          <a:bodyPr>
            <a:normAutofit/>
          </a:bodyPr>
          <a:lstStyle/>
          <a:p>
            <a:pPr marL="0" indent="0">
              <a:lnSpc>
                <a:spcPct val="150000"/>
              </a:lnSpc>
              <a:spcAft>
                <a:spcPts val="1200"/>
              </a:spcAft>
              <a:buNone/>
            </a:pPr>
            <a:r>
              <a:rPr lang="en-CA" dirty="0" smtClean="0"/>
              <a:t>ABC Tire and Repair is more than just tires. We do tires and repair to all makes </a:t>
            </a:r>
            <a:r>
              <a:rPr lang="en-CA" dirty="0" smtClean="0"/>
              <a:t>and </a:t>
            </a:r>
            <a:r>
              <a:rPr lang="en-CA" dirty="0" smtClean="0"/>
              <a:t>models. We know that your vehicle has an important job, it’s got to get you and your family around safely. We get it, your car is your baby. And when you bring your baby to ABC Tire and Repair we treat your baby like she’s our baby. We’ll even give her a nice bath before giving her back. So </a:t>
            </a:r>
            <a:r>
              <a:rPr lang="en-CA" dirty="0"/>
              <a:t>w</a:t>
            </a:r>
            <a:r>
              <a:rPr lang="en-CA" dirty="0" smtClean="0"/>
              <a:t>hen you’re A to B, needs some TLC, bring her to ABC Tire and Repair. </a:t>
            </a:r>
            <a:endParaRPr lang="en-CA" dirty="0"/>
          </a:p>
        </p:txBody>
      </p:sp>
      <p:sp>
        <p:nvSpPr>
          <p:cNvPr id="3" name="Title 2"/>
          <p:cNvSpPr>
            <a:spLocks noGrp="1"/>
          </p:cNvSpPr>
          <p:nvPr>
            <p:ph type="title"/>
          </p:nvPr>
        </p:nvSpPr>
        <p:spPr>
          <a:xfrm>
            <a:off x="323528" y="476672"/>
            <a:ext cx="2819400" cy="5715000"/>
          </a:xfrm>
        </p:spPr>
        <p:txBody>
          <a:bodyPr/>
          <a:lstStyle/>
          <a:p>
            <a:pPr algn="l"/>
            <a:r>
              <a:rPr lang="en-CA" dirty="0" smtClean="0"/>
              <a:t>Creative.</a:t>
            </a:r>
            <a:endParaRPr lang="en-CA" dirty="0"/>
          </a:p>
        </p:txBody>
      </p:sp>
    </p:spTree>
    <p:extLst>
      <p:ext uri="{BB962C8B-B14F-4D97-AF65-F5344CB8AC3E}">
        <p14:creationId xmlns:p14="http://schemas.microsoft.com/office/powerpoint/2010/main" val="417468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3968" y="404664"/>
            <a:ext cx="4089648" cy="5714999"/>
          </a:xfrm>
        </p:spPr>
        <p:txBody>
          <a:bodyPr/>
          <a:lstStyle/>
          <a:p>
            <a:r>
              <a:rPr lang="en-CA" b="1" u="sng" dirty="0" smtClean="0"/>
              <a:t>Recommended Schedule:</a:t>
            </a:r>
          </a:p>
          <a:p>
            <a:pPr marL="0" indent="0">
              <a:buNone/>
            </a:pPr>
            <a:r>
              <a:rPr lang="en-CA" dirty="0" smtClean="0"/>
              <a:t>myFM News is destination tuning, meaning that listeners specifically tune in for our local news coverage – as a Sponsor of a myFM News Report, ABC Tire &amp; Repair will have prime placement and build instant credibility with our audience</a:t>
            </a:r>
          </a:p>
          <a:p>
            <a:pPr marL="0" indent="0">
              <a:buNone/>
            </a:pPr>
            <a:endParaRPr lang="en-CA" dirty="0"/>
          </a:p>
          <a:p>
            <a:pPr>
              <a:buFont typeface="Wingdings" panose="05000000000000000000" pitchFamily="2" charset="2"/>
              <a:buChar char="ü"/>
            </a:pPr>
            <a:r>
              <a:rPr lang="en-CA" dirty="0" smtClean="0"/>
              <a:t>Sponsor of 8am News Monday to Friday</a:t>
            </a:r>
            <a:r>
              <a:rPr lang="en-CA" dirty="0"/>
              <a:t> </a:t>
            </a:r>
            <a:r>
              <a:rPr lang="en-CA" dirty="0" smtClean="0"/>
              <a:t>(Includes Opening Credit “…news brought to you by ABC Tire &amp; Repair” followed by </a:t>
            </a:r>
            <a:r>
              <a:rPr lang="en-CA" dirty="0" smtClean="0"/>
              <a:t>:30 </a:t>
            </a:r>
            <a:r>
              <a:rPr lang="en-CA" dirty="0" smtClean="0"/>
              <a:t>Second Commercial)</a:t>
            </a:r>
          </a:p>
          <a:p>
            <a:pPr>
              <a:buFont typeface="Wingdings" panose="05000000000000000000" pitchFamily="2" charset="2"/>
              <a:buChar char="ü"/>
            </a:pPr>
            <a:endParaRPr lang="en-CA" dirty="0" smtClean="0"/>
          </a:p>
          <a:p>
            <a:pPr>
              <a:buFont typeface="Wingdings" panose="05000000000000000000" pitchFamily="2" charset="2"/>
              <a:buChar char="ü"/>
            </a:pPr>
            <a:r>
              <a:rPr lang="en-CA" dirty="0"/>
              <a:t>1</a:t>
            </a:r>
            <a:r>
              <a:rPr lang="en-CA" dirty="0" smtClean="0"/>
              <a:t> Additional :30 Second Commercial per day, Monday to Sunday from 6a – 12a</a:t>
            </a:r>
          </a:p>
        </p:txBody>
      </p:sp>
      <p:sp>
        <p:nvSpPr>
          <p:cNvPr id="3" name="Title 2"/>
          <p:cNvSpPr>
            <a:spLocks noGrp="1"/>
          </p:cNvSpPr>
          <p:nvPr>
            <p:ph type="title"/>
          </p:nvPr>
        </p:nvSpPr>
        <p:spPr>
          <a:xfrm>
            <a:off x="755576" y="404664"/>
            <a:ext cx="2819400" cy="5715000"/>
          </a:xfrm>
        </p:spPr>
        <p:txBody>
          <a:bodyPr/>
          <a:lstStyle/>
          <a:p>
            <a:pPr algn="l"/>
            <a:r>
              <a:rPr lang="en-CA" dirty="0" smtClean="0"/>
              <a:t>The Campaign.</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18050"/>
            <a:ext cx="2938463"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8102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4042792" cy="5714999"/>
          </a:xfrm>
        </p:spPr>
        <p:txBody>
          <a:bodyPr/>
          <a:lstStyle/>
          <a:p>
            <a:r>
              <a:rPr lang="en-CA" sz="2000" b="1" dirty="0" smtClean="0"/>
              <a:t>News Sponsorship &amp; :30 Second Commercial Schedule</a:t>
            </a:r>
          </a:p>
          <a:p>
            <a:pPr lvl="1"/>
            <a:r>
              <a:rPr lang="en-CA" sz="2000" dirty="0" smtClean="0"/>
              <a:t>Total 260 News Sponsorship Occasions </a:t>
            </a:r>
          </a:p>
          <a:p>
            <a:pPr lvl="1"/>
            <a:r>
              <a:rPr lang="en-CA" sz="2000" dirty="0" smtClean="0"/>
              <a:t>Total 364 Additional :30 Second Occasions</a:t>
            </a:r>
            <a:endParaRPr lang="en-CA" sz="2000" dirty="0"/>
          </a:p>
          <a:p>
            <a:endParaRPr lang="en-CA" dirty="0" smtClean="0"/>
          </a:p>
          <a:p>
            <a:endParaRPr lang="en-CA" dirty="0"/>
          </a:p>
          <a:p>
            <a:r>
              <a:rPr lang="en-CA" dirty="0" smtClean="0"/>
              <a:t>Total Value $25,896</a:t>
            </a:r>
          </a:p>
          <a:p>
            <a:r>
              <a:rPr lang="en-CA" dirty="0" smtClean="0"/>
              <a:t>Total Investment $22,620</a:t>
            </a:r>
          </a:p>
          <a:p>
            <a:r>
              <a:rPr lang="en-CA" dirty="0" smtClean="0"/>
              <a:t>Weekly Investment $ 435 plus HST</a:t>
            </a:r>
          </a:p>
          <a:p>
            <a:pPr marL="0" indent="0">
              <a:buNone/>
            </a:pPr>
            <a:endParaRPr lang="en-CA" dirty="0"/>
          </a:p>
        </p:txBody>
      </p:sp>
      <p:sp>
        <p:nvSpPr>
          <p:cNvPr id="3" name="Title 2"/>
          <p:cNvSpPr>
            <a:spLocks noGrp="1"/>
          </p:cNvSpPr>
          <p:nvPr>
            <p:ph type="title"/>
          </p:nvPr>
        </p:nvSpPr>
        <p:spPr/>
        <p:txBody>
          <a:bodyPr/>
          <a:lstStyle/>
          <a:p>
            <a:r>
              <a:rPr lang="en-CA" dirty="0" smtClean="0"/>
              <a:t>Investment.</a:t>
            </a:r>
            <a:endParaRPr lang="en-CA" dirty="0"/>
          </a:p>
        </p:txBody>
      </p:sp>
    </p:spTree>
    <p:extLst>
      <p:ext uri="{BB962C8B-B14F-4D97-AF65-F5344CB8AC3E}">
        <p14:creationId xmlns:p14="http://schemas.microsoft.com/office/powerpoint/2010/main" val="248500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173</TotalTime>
  <Words>739</Words>
  <Application>Microsoft Office PowerPoint</Application>
  <PresentationFormat>On-screen Show (4:3)</PresentationFormat>
  <Paragraphs>75</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Composite</vt:lpstr>
      <vt:lpstr>Document</vt:lpstr>
      <vt:lpstr>A Custom Advertising Proposal</vt:lpstr>
      <vt:lpstr>Results.</vt:lpstr>
      <vt:lpstr>Background.</vt:lpstr>
      <vt:lpstr>Current Marketing Strategy.</vt:lpstr>
      <vt:lpstr>Research.</vt:lpstr>
      <vt:lpstr>You = me.</vt:lpstr>
      <vt:lpstr>Creative.</vt:lpstr>
      <vt:lpstr>The Campaign.</vt:lpstr>
      <vt:lpstr>Investment.</vt:lpstr>
      <vt:lpstr>ROI.</vt:lpstr>
      <vt:lpstr>The Team.</vt:lpstr>
      <vt:lpstr>Getting Started.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Custom Advertising Proposal</dc:title>
  <dc:creator>Alan Duthie</dc:creator>
  <cp:lastModifiedBy>Alan Duthie</cp:lastModifiedBy>
  <cp:revision>16</cp:revision>
  <dcterms:created xsi:type="dcterms:W3CDTF">2014-04-23T21:00:50Z</dcterms:created>
  <dcterms:modified xsi:type="dcterms:W3CDTF">2014-04-24T20:53:21Z</dcterms:modified>
</cp:coreProperties>
</file>